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203150" cy="32404050"/>
  <p:notesSz cx="6856413" cy="9083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e Balci" initials="EB" lastIdx="7" clrIdx="0">
    <p:extLst>
      <p:ext uri="{19B8F6BF-5375-455C-9EA6-DF929625EA0E}">
        <p15:presenceInfo xmlns:p15="http://schemas.microsoft.com/office/powerpoint/2012/main" userId="S::160101102@bavu.edu.tr::4c06ea9a-5bb8-4fbe-9676-99c5031017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893414-2D6D-44F7-A9B4-18CA096F78B6}">
  <a:tblStyle styleId="{C7893414-2D6D-44F7-A9B4-18CA096F78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1" autoAdjust="0"/>
  </p:normalViewPr>
  <p:slideViewPr>
    <p:cSldViewPr snapToGrid="0">
      <p:cViewPr>
        <p:scale>
          <a:sx n="68" d="100"/>
          <a:sy n="68" d="100"/>
        </p:scale>
        <p:origin x="-2443" y="-7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2950" y="681275"/>
            <a:ext cx="4571150" cy="340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77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1038"/>
            <a:ext cx="26495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3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60614" y="7559384"/>
            <a:ext cx="22681924" cy="213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990377" y="20822605"/>
            <a:ext cx="21423665" cy="64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990377" y="13734573"/>
            <a:ext cx="21423665" cy="708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60654" y="1297306"/>
            <a:ext cx="22681847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260654" y="7253763"/>
            <a:ext cx="11134724" cy="30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260654" y="10276999"/>
            <a:ext cx="11134724" cy="186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2802837" y="7253763"/>
            <a:ext cx="11139665" cy="30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2802837" y="10276999"/>
            <a:ext cx="11139665" cy="186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260652" y="1290161"/>
            <a:ext cx="8291159" cy="549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854320" y="1290163"/>
            <a:ext cx="14088179" cy="2765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260652" y="6780847"/>
            <a:ext cx="8291159" cy="2216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940125" y="22682834"/>
            <a:ext cx="15121644" cy="267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940125" y="2896077"/>
            <a:ext cx="15121644" cy="1944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940125" y="25360313"/>
            <a:ext cx="15121644" cy="380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907771" y="6912227"/>
            <a:ext cx="21387610" cy="2268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2278" y="12286256"/>
            <a:ext cx="27650597" cy="566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4117910" y="6674443"/>
            <a:ext cx="27650597" cy="168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60614" y="7559384"/>
            <a:ext cx="22681924" cy="213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85767" y="457466"/>
            <a:ext cx="24831615" cy="3506448"/>
          </a:xfrm>
          <a:prstGeom prst="rect">
            <a:avLst/>
          </a:prstGeom>
          <a:noFill/>
          <a:ln w="38100">
            <a:noFill/>
          </a:ln>
          <a:effectLst>
            <a:glow rad="139700">
              <a:srgbClr val="C00000">
                <a:alpha val="40000"/>
              </a:srgbClr>
            </a:glow>
          </a:effectLst>
        </p:spPr>
        <p:txBody>
          <a:bodyPr spcFirstLastPara="1" wrap="square" lIns="900000" tIns="900000" rIns="900000" bIns="70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 Retrospective Analysis of Patients Diagnosed with T Cell Lymphoma at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Bezmialem</a:t>
            </a:r>
            <a:r>
              <a:rPr lang="tr-TR" sz="48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Vakif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University’s School of Medicine Hospital</a:t>
            </a:r>
            <a:endParaRPr lang="tr-TR" sz="48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Ece Balcı¹  Güven Çetin²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Bezmialem Vakıf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University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Faculty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Medicine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İstanbul,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Turkey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Bezmialem Vakıf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University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Faculty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Medicine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Department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Internal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Medicine</a:t>
            </a:r>
            <a:r>
              <a:rPr lang="tr-TR" sz="28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İstanbul, </a:t>
            </a:r>
            <a:r>
              <a:rPr lang="tr-TR" sz="28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Turkey</a:t>
            </a:r>
            <a:endParaRPr lang="tr-TR" sz="280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92787" y="-206516"/>
            <a:ext cx="254126" cy="23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00" tIns="39000" rIns="78000" bIns="39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84">
            <a:extLst>
              <a:ext uri="{FF2B5EF4-FFF2-40B4-BE49-F238E27FC236}">
                <a16:creationId xmlns:a16="http://schemas.microsoft.com/office/drawing/2014/main" id="{BA87F503-D124-4FD5-B276-CC14DE338F96}"/>
              </a:ext>
            </a:extLst>
          </p:cNvPr>
          <p:cNvSpPr/>
          <p:nvPr/>
        </p:nvSpPr>
        <p:spPr>
          <a:xfrm>
            <a:off x="185765" y="6774321"/>
            <a:ext cx="24831615" cy="714545"/>
          </a:xfrm>
          <a:prstGeom prst="rect">
            <a:avLst/>
          </a:prstGeom>
          <a:gradFill flip="none" rotWithShape="1">
            <a:gsLst>
              <a:gs pos="0">
                <a:srgbClr val="FFE1E1">
                  <a:alpha val="50000"/>
                </a:srgb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00000" tIns="70200" rIns="900000" bIns="70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Methods</a:t>
            </a:r>
            <a:endParaRPr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hape 84">
            <a:extLst>
              <a:ext uri="{FF2B5EF4-FFF2-40B4-BE49-F238E27FC236}">
                <a16:creationId xmlns:a16="http://schemas.microsoft.com/office/drawing/2014/main" id="{BC92A992-D0A2-4E6B-8636-2E89F0CDFB9E}"/>
              </a:ext>
            </a:extLst>
          </p:cNvPr>
          <p:cNvSpPr/>
          <p:nvPr/>
        </p:nvSpPr>
        <p:spPr>
          <a:xfrm>
            <a:off x="185765" y="4707276"/>
            <a:ext cx="24831615" cy="2310170"/>
          </a:xfrm>
          <a:prstGeom prst="rect">
            <a:avLst/>
          </a:prstGeom>
          <a:noFill/>
          <a:ln w="38100">
            <a:noFill/>
          </a:ln>
          <a:effectLst>
            <a:glow rad="139700">
              <a:srgbClr val="C00000">
                <a:alpha val="40000"/>
              </a:srgbClr>
            </a:glow>
          </a:effectLst>
        </p:spPr>
        <p:txBody>
          <a:bodyPr spcFirstLastPara="1" wrap="square" lIns="900000" tIns="70200" rIns="900000" bIns="70200" anchor="ctr" anchorCtr="0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disease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tumoral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originate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lymphocytes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uncommon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malignancies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treatment,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84">
            <a:extLst>
              <a:ext uri="{FF2B5EF4-FFF2-40B4-BE49-F238E27FC236}">
                <a16:creationId xmlns:a16="http://schemas.microsoft.com/office/drawing/2014/main" id="{76FB10F1-05DC-4C7D-8CAD-6A5C6E979617}"/>
              </a:ext>
            </a:extLst>
          </p:cNvPr>
          <p:cNvSpPr/>
          <p:nvPr/>
        </p:nvSpPr>
        <p:spPr>
          <a:xfrm>
            <a:off x="121678" y="4545964"/>
            <a:ext cx="24831615" cy="714545"/>
          </a:xfrm>
          <a:prstGeom prst="rect">
            <a:avLst/>
          </a:prstGeom>
          <a:gradFill flip="none" rotWithShape="1">
            <a:gsLst>
              <a:gs pos="0">
                <a:srgbClr val="FFE1E1">
                  <a:alpha val="50000"/>
                </a:srgb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00000" tIns="70200" rIns="900000" bIns="70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Introduction</a:t>
            </a:r>
            <a:endParaRPr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600D910-1B57-48F2-B02D-FA74D583E535}"/>
              </a:ext>
            </a:extLst>
          </p:cNvPr>
          <p:cNvSpPr txBox="1"/>
          <p:nvPr/>
        </p:nvSpPr>
        <p:spPr>
          <a:xfrm>
            <a:off x="258011" y="7730506"/>
            <a:ext cx="24776993" cy="856838"/>
          </a:xfrm>
          <a:prstGeom prst="rect">
            <a:avLst/>
          </a:prstGeom>
          <a:noFill/>
        </p:spPr>
        <p:txBody>
          <a:bodyPr wrap="square" lIns="900000" rIns="90000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Hematology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2011-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reevaluate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Excel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SPSS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Mycosis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Fungoides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indolent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hematology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hape 84">
            <a:extLst>
              <a:ext uri="{FF2B5EF4-FFF2-40B4-BE49-F238E27FC236}">
                <a16:creationId xmlns:a16="http://schemas.microsoft.com/office/drawing/2014/main" id="{AF140518-7744-4D01-B913-BE3E6AF7A3A7}"/>
              </a:ext>
            </a:extLst>
          </p:cNvPr>
          <p:cNvSpPr/>
          <p:nvPr/>
        </p:nvSpPr>
        <p:spPr>
          <a:xfrm>
            <a:off x="185765" y="25779074"/>
            <a:ext cx="24831615" cy="714545"/>
          </a:xfrm>
          <a:prstGeom prst="rect">
            <a:avLst/>
          </a:prstGeom>
          <a:gradFill flip="none" rotWithShape="1">
            <a:gsLst>
              <a:gs pos="0">
                <a:srgbClr val="FFE1E1">
                  <a:alpha val="50000"/>
                </a:srgb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00000" tIns="70200" rIns="900000" bIns="70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Conclusion</a:t>
            </a:r>
            <a:endParaRPr lang="tr-TR"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29C5117-5038-4187-8A43-D290A31F9715}"/>
              </a:ext>
            </a:extLst>
          </p:cNvPr>
          <p:cNvSpPr txBox="1"/>
          <p:nvPr/>
        </p:nvSpPr>
        <p:spPr>
          <a:xfrm>
            <a:off x="258011" y="9938945"/>
            <a:ext cx="24442015" cy="2031390"/>
          </a:xfrm>
          <a:prstGeom prst="rect">
            <a:avLst/>
          </a:prstGeom>
          <a:noFill/>
        </p:spPr>
        <p:txBody>
          <a:bodyPr wrap="square" lIns="900000" rIns="90000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total of 40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men,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52,225.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 had MF, 5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men, 3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Anaplastic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uncategorized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1A, 6 as 2A, 4 as 2B, 10 as 3A, 5 as 3B, 7 as 4A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as 4B.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59,529. 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remission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remission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brentuximab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Bone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marrow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biopsy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32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referred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treatment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hematology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İçerik Yer Tutucusu 12">
            <a:extLst>
              <a:ext uri="{FF2B5EF4-FFF2-40B4-BE49-F238E27FC236}">
                <a16:creationId xmlns:a16="http://schemas.microsoft.com/office/drawing/2014/main" id="{EEDA2E97-E154-447D-87FB-8F3A33B5A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627808"/>
              </p:ext>
            </p:extLst>
          </p:nvPr>
        </p:nvGraphicFramePr>
        <p:xfrm>
          <a:off x="0" y="13259400"/>
          <a:ext cx="6750518" cy="509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hape 84">
            <a:extLst>
              <a:ext uri="{FF2B5EF4-FFF2-40B4-BE49-F238E27FC236}">
                <a16:creationId xmlns:a16="http://schemas.microsoft.com/office/drawing/2014/main" id="{4C2B6084-2A9D-424C-BDB1-DC9D949EA0AC}"/>
              </a:ext>
            </a:extLst>
          </p:cNvPr>
          <p:cNvSpPr/>
          <p:nvPr/>
        </p:nvSpPr>
        <p:spPr>
          <a:xfrm>
            <a:off x="143363" y="9085498"/>
            <a:ext cx="24831615" cy="714545"/>
          </a:xfrm>
          <a:prstGeom prst="rect">
            <a:avLst/>
          </a:prstGeom>
          <a:gradFill flip="none" rotWithShape="1">
            <a:gsLst>
              <a:gs pos="0">
                <a:srgbClr val="FFE1E1">
                  <a:alpha val="50000"/>
                </a:srgb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00000" tIns="70200" rIns="900000" bIns="70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Results</a:t>
            </a:r>
            <a:endParaRPr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32962D63-CC23-4BA2-B0AC-DD8E43C6F6FB}"/>
              </a:ext>
            </a:extLst>
          </p:cNvPr>
          <p:cNvSpPr txBox="1"/>
          <p:nvPr/>
        </p:nvSpPr>
        <p:spPr>
          <a:xfrm>
            <a:off x="0" y="26916288"/>
            <a:ext cx="24679216" cy="856838"/>
          </a:xfrm>
          <a:prstGeom prst="rect">
            <a:avLst/>
          </a:prstGeom>
          <a:noFill/>
        </p:spPr>
        <p:txBody>
          <a:bodyPr wrap="square" lIns="900000" rIns="90000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treatment,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relapses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expanding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it can be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helpful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disease.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Shape 84">
            <a:extLst>
              <a:ext uri="{FF2B5EF4-FFF2-40B4-BE49-F238E27FC236}">
                <a16:creationId xmlns:a16="http://schemas.microsoft.com/office/drawing/2014/main" id="{FB167424-08FA-406D-9261-83701A350D56}"/>
              </a:ext>
            </a:extLst>
          </p:cNvPr>
          <p:cNvSpPr/>
          <p:nvPr/>
        </p:nvSpPr>
        <p:spPr>
          <a:xfrm>
            <a:off x="121678" y="28195795"/>
            <a:ext cx="24913326" cy="714545"/>
          </a:xfrm>
          <a:prstGeom prst="rect">
            <a:avLst/>
          </a:prstGeom>
          <a:gradFill flip="none" rotWithShape="1">
            <a:gsLst>
              <a:gs pos="0">
                <a:srgbClr val="FFE1E1">
                  <a:alpha val="50000"/>
                </a:srgb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00000" tIns="70200" rIns="900000" bIns="70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References</a:t>
            </a:r>
            <a:endParaRPr lang="tr-TR"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8A980ED-855F-4D52-B99B-F6DA8D31ACE1}"/>
              </a:ext>
            </a:extLst>
          </p:cNvPr>
          <p:cNvSpPr txBox="1"/>
          <p:nvPr/>
        </p:nvSpPr>
        <p:spPr>
          <a:xfrm>
            <a:off x="258011" y="29045616"/>
            <a:ext cx="20244885" cy="3854083"/>
          </a:xfrm>
          <a:prstGeom prst="rect">
            <a:avLst/>
          </a:prstGeom>
          <a:noFill/>
        </p:spPr>
        <p:txBody>
          <a:bodyPr wrap="square" lIns="900000" rIns="900000" bIns="90000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Danbee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al. “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Health-Related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Life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Non-Hodgkin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Prospective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Cohort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Treatment,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4, 2018,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1051–1063., doi:10.4143/crt.2017.207.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al. “T-Cell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Hematologic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Malignancy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6, 2016,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492–503., doi:10.1007/s11899-016-0353-y.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Ma, Helen, and Maher Abdul-Hay. “T-Cell Lymphomas, a Challenging Disease: Types, Treatments, and Future.” 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Clinical Oncology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22, no. 1, 2016, pp. 18–51., doi:10.1007/s10147-016-1045-2.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63F1100A-D8A1-4867-95F5-E662176AF72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0880" y="1542359"/>
            <a:ext cx="2271962" cy="2271962"/>
          </a:xfrm>
          <a:prstGeom prst="rect">
            <a:avLst/>
          </a:prstGeom>
        </p:spPr>
      </p:pic>
      <p:graphicFrame>
        <p:nvGraphicFramePr>
          <p:cNvPr id="25" name="Tablo 24">
            <a:extLst>
              <a:ext uri="{FF2B5EF4-FFF2-40B4-BE49-F238E27FC236}">
                <a16:creationId xmlns:a16="http://schemas.microsoft.com/office/drawing/2014/main" id="{F66DC68D-E73D-491F-8C4D-33FDF2EE9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50123"/>
              </p:ext>
            </p:extLst>
          </p:nvPr>
        </p:nvGraphicFramePr>
        <p:xfrm>
          <a:off x="1194649" y="12511714"/>
          <a:ext cx="7320911" cy="4620042"/>
        </p:xfrm>
        <a:graphic>
          <a:graphicData uri="http://schemas.openxmlformats.org/drawingml/2006/table">
            <a:tbl>
              <a:tblPr firstRow="1" bandRow="1"/>
              <a:tblGrid>
                <a:gridCol w="1893262">
                  <a:extLst>
                    <a:ext uri="{9D8B030D-6E8A-4147-A177-3AD203B41FA5}">
                      <a16:colId xmlns:a16="http://schemas.microsoft.com/office/drawing/2014/main" val="3743312696"/>
                    </a:ext>
                  </a:extLst>
                </a:gridCol>
                <a:gridCol w="283717">
                  <a:extLst>
                    <a:ext uri="{9D8B030D-6E8A-4147-A177-3AD203B41FA5}">
                      <a16:colId xmlns:a16="http://schemas.microsoft.com/office/drawing/2014/main" val="214204162"/>
                    </a:ext>
                  </a:extLst>
                </a:gridCol>
                <a:gridCol w="1327308">
                  <a:extLst>
                    <a:ext uri="{9D8B030D-6E8A-4147-A177-3AD203B41FA5}">
                      <a16:colId xmlns:a16="http://schemas.microsoft.com/office/drawing/2014/main" val="3529778363"/>
                    </a:ext>
                  </a:extLst>
                </a:gridCol>
                <a:gridCol w="668408">
                  <a:extLst>
                    <a:ext uri="{9D8B030D-6E8A-4147-A177-3AD203B41FA5}">
                      <a16:colId xmlns:a16="http://schemas.microsoft.com/office/drawing/2014/main" val="3513046718"/>
                    </a:ext>
                  </a:extLst>
                </a:gridCol>
                <a:gridCol w="1059549">
                  <a:extLst>
                    <a:ext uri="{9D8B030D-6E8A-4147-A177-3AD203B41FA5}">
                      <a16:colId xmlns:a16="http://schemas.microsoft.com/office/drawing/2014/main" val="3419705814"/>
                    </a:ext>
                  </a:extLst>
                </a:gridCol>
                <a:gridCol w="1059549">
                  <a:extLst>
                    <a:ext uri="{9D8B030D-6E8A-4147-A177-3AD203B41FA5}">
                      <a16:colId xmlns:a16="http://schemas.microsoft.com/office/drawing/2014/main" val="4197750610"/>
                    </a:ext>
                  </a:extLst>
                </a:gridCol>
                <a:gridCol w="1029118">
                  <a:extLst>
                    <a:ext uri="{9D8B030D-6E8A-4147-A177-3AD203B41FA5}">
                      <a16:colId xmlns:a16="http://schemas.microsoft.com/office/drawing/2014/main" val="3721912056"/>
                    </a:ext>
                  </a:extLst>
                </a:gridCol>
              </a:tblGrid>
              <a:tr h="417050">
                <a:tc rowSpan="2"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400" u="none" strike="noStrike" dirty="0">
                          <a:effectLst/>
                        </a:rPr>
                        <a:t> 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 dirty="0" err="1">
                          <a:effectLst/>
                        </a:rPr>
                        <a:t>situation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 dirty="0">
                          <a:effectLst/>
                        </a:rPr>
                        <a:t>Total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35964"/>
                  </a:ext>
                </a:extLst>
              </a:tr>
              <a:tr h="417050"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b="0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Ex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b="0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Alive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95026"/>
                  </a:ext>
                </a:extLst>
              </a:tr>
              <a:tr h="417050">
                <a:tc row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400" b="1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0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n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11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13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24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72178"/>
                  </a:ext>
                </a:extLst>
              </a:tr>
              <a:tr h="4170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%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45,8%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54,2%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100,0%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43035"/>
                  </a:ext>
                </a:extLst>
              </a:tr>
              <a:tr h="4170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tr-TR" sz="2400" b="0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tr-TR" sz="2400" b="0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  <a:endParaRPr lang="tr-TR" dirty="0"/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0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n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7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9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16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78429"/>
                  </a:ext>
                </a:extLst>
              </a:tr>
              <a:tr h="4170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%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43,8%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 dirty="0">
                          <a:effectLst/>
                        </a:rPr>
                        <a:t>56,3%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 dirty="0">
                          <a:effectLst/>
                        </a:rPr>
                        <a:t>100,0%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226065"/>
                  </a:ext>
                </a:extLst>
              </a:tr>
              <a:tr h="417050">
                <a:tc rowSpan="2"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 dirty="0">
                          <a:effectLst/>
                        </a:rPr>
                        <a:t>Total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n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18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22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40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37889"/>
                  </a:ext>
                </a:extLst>
              </a:tr>
              <a:tr h="436225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%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45,0%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55,0%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100,0%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28396"/>
                  </a:ext>
                </a:extLst>
              </a:tr>
              <a:tr h="45015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400" u="none" strike="noStrike">
                          <a:effectLst/>
                        </a:rPr>
                        <a:t> 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>
                          <a:effectLst/>
                        </a:rPr>
                        <a:t>Value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>
                          <a:effectLst/>
                        </a:rPr>
                        <a:t>p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>
                          <a:effectLst/>
                        </a:rPr>
                        <a:t> </a:t>
                      </a:r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92701"/>
                  </a:ext>
                </a:extLst>
              </a:tr>
              <a:tr h="814313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Pearson Chi-Square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 dirty="0">
                          <a:effectLst/>
                        </a:rPr>
                        <a:t>0,017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 dirty="0">
                          <a:effectLst/>
                        </a:rPr>
                        <a:t>0,897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 dirty="0">
                          <a:effectLst/>
                        </a:rPr>
                        <a:t>NS</a:t>
                      </a:r>
                      <a:endParaRPr lang="tr-T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>
                          <a:effectLst/>
                        </a:rPr>
                        <a:t> </a:t>
                      </a:r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 dirty="0">
                          <a:effectLst/>
                        </a:rPr>
                        <a:t> </a:t>
                      </a:r>
                      <a:endParaRPr lang="tr-T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61587"/>
                  </a:ext>
                </a:extLst>
              </a:tr>
            </a:tbl>
          </a:graphicData>
        </a:graphic>
      </p:graphicFrame>
      <p:graphicFrame>
        <p:nvGraphicFramePr>
          <p:cNvPr id="35" name="Tablo 34">
            <a:extLst>
              <a:ext uri="{FF2B5EF4-FFF2-40B4-BE49-F238E27FC236}">
                <a16:creationId xmlns:a16="http://schemas.microsoft.com/office/drawing/2014/main" id="{DA76886D-F122-4A06-85D6-83381F5F6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45217"/>
              </p:ext>
            </p:extLst>
          </p:nvPr>
        </p:nvGraphicFramePr>
        <p:xfrm>
          <a:off x="8773362" y="12496638"/>
          <a:ext cx="7455838" cy="4627172"/>
        </p:xfrm>
        <a:graphic>
          <a:graphicData uri="http://schemas.openxmlformats.org/drawingml/2006/table">
            <a:tbl>
              <a:tblPr firstRow="1" bandRow="1"/>
              <a:tblGrid>
                <a:gridCol w="1669874">
                  <a:extLst>
                    <a:ext uri="{9D8B030D-6E8A-4147-A177-3AD203B41FA5}">
                      <a16:colId xmlns:a16="http://schemas.microsoft.com/office/drawing/2014/main" val="773036159"/>
                    </a:ext>
                  </a:extLst>
                </a:gridCol>
                <a:gridCol w="560299">
                  <a:extLst>
                    <a:ext uri="{9D8B030D-6E8A-4147-A177-3AD203B41FA5}">
                      <a16:colId xmlns:a16="http://schemas.microsoft.com/office/drawing/2014/main" val="3672491077"/>
                    </a:ext>
                  </a:extLst>
                </a:gridCol>
                <a:gridCol w="800765">
                  <a:extLst>
                    <a:ext uri="{9D8B030D-6E8A-4147-A177-3AD203B41FA5}">
                      <a16:colId xmlns:a16="http://schemas.microsoft.com/office/drawing/2014/main" val="2469963778"/>
                    </a:ext>
                  </a:extLst>
                </a:gridCol>
                <a:gridCol w="1226660">
                  <a:extLst>
                    <a:ext uri="{9D8B030D-6E8A-4147-A177-3AD203B41FA5}">
                      <a16:colId xmlns:a16="http://schemas.microsoft.com/office/drawing/2014/main" val="731145348"/>
                    </a:ext>
                  </a:extLst>
                </a:gridCol>
                <a:gridCol w="1076385">
                  <a:extLst>
                    <a:ext uri="{9D8B030D-6E8A-4147-A177-3AD203B41FA5}">
                      <a16:colId xmlns:a16="http://schemas.microsoft.com/office/drawing/2014/main" val="240110055"/>
                    </a:ext>
                  </a:extLst>
                </a:gridCol>
                <a:gridCol w="1076385">
                  <a:extLst>
                    <a:ext uri="{9D8B030D-6E8A-4147-A177-3AD203B41FA5}">
                      <a16:colId xmlns:a16="http://schemas.microsoft.com/office/drawing/2014/main" val="270257644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2480747451"/>
                    </a:ext>
                  </a:extLst>
                </a:gridCol>
              </a:tblGrid>
              <a:tr h="421591">
                <a:tc rowSpan="2"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400" u="none" strike="noStrike" dirty="0">
                          <a:effectLst/>
                        </a:rPr>
                        <a:t> 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 dirty="0" err="1">
                          <a:effectLst/>
                        </a:rPr>
                        <a:t>situation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>
                          <a:effectLst/>
                        </a:rPr>
                        <a:t>Total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94132"/>
                  </a:ext>
                </a:extLst>
              </a:tr>
              <a:tr h="421591"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b="1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Ex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b="1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Alive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35130"/>
                  </a:ext>
                </a:extLst>
              </a:tr>
              <a:tr h="421591">
                <a:tc row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400" u="none" strike="noStrike" dirty="0" err="1">
                          <a:effectLst/>
                        </a:rPr>
                        <a:t>Diagnosis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T cell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1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T </a:t>
                      </a:r>
                      <a:r>
                        <a:rPr lang="tr-TR" sz="2400" b="1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cell</a:t>
                      </a:r>
                      <a:endParaRPr lang="tr-TR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n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13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12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25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57148"/>
                  </a:ext>
                </a:extLst>
              </a:tr>
              <a:tr h="4215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%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52,0%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48,0%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100,0%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35674"/>
                  </a:ext>
                </a:extLst>
              </a:tr>
              <a:tr h="4215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tr-TR" sz="2400" b="1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     MF</a:t>
                      </a:r>
                      <a:endParaRPr lang="tr-TR" dirty="0"/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1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MF</a:t>
                      </a: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 dirty="0">
                          <a:effectLst/>
                        </a:rPr>
                        <a:t>n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5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10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15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81160"/>
                  </a:ext>
                </a:extLst>
              </a:tr>
              <a:tr h="4215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%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33,3%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66,7%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100,0%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36003"/>
                  </a:ext>
                </a:extLst>
              </a:tr>
              <a:tr h="421591">
                <a:tc rowSpan="2"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 dirty="0">
                          <a:effectLst/>
                        </a:rPr>
                        <a:t>Total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n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18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 dirty="0">
                          <a:effectLst/>
                        </a:rPr>
                        <a:t>22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 dirty="0">
                          <a:effectLst/>
                        </a:rPr>
                        <a:t>40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34042"/>
                  </a:ext>
                </a:extLst>
              </a:tr>
              <a:tr h="421591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%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45,0%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55,0%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100,0%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65322"/>
                  </a:ext>
                </a:extLst>
              </a:tr>
              <a:tr h="455058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400" u="none" strike="noStrike" dirty="0">
                          <a:effectLst/>
                        </a:rPr>
                        <a:t> 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>
                          <a:effectLst/>
                        </a:rPr>
                        <a:t>Value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u="none" strike="noStrike" dirty="0">
                          <a:effectLst/>
                        </a:rPr>
                        <a:t>p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>
                          <a:effectLst/>
                        </a:rPr>
                        <a:t> </a:t>
                      </a:r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91099"/>
                  </a:ext>
                </a:extLst>
              </a:tr>
              <a:tr h="799386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Pearson Chi-Square</a:t>
                      </a:r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24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1,320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2400" u="none" strike="noStrike">
                          <a:effectLst/>
                        </a:rPr>
                        <a:t>0,251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>
                          <a:effectLst/>
                        </a:rPr>
                        <a:t>NS</a:t>
                      </a:r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>
                          <a:effectLst/>
                        </a:rPr>
                        <a:t> </a:t>
                      </a:r>
                      <a:endParaRPr lang="tr-T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2600" u="none" strike="noStrike" dirty="0">
                          <a:effectLst/>
                        </a:rPr>
                        <a:t> </a:t>
                      </a:r>
                      <a:endParaRPr lang="tr-T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16" marR="18216" marT="18216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2004"/>
                  </a:ext>
                </a:extLst>
              </a:tr>
            </a:tbl>
          </a:graphicData>
        </a:graphic>
      </p:graphicFrame>
      <p:graphicFrame>
        <p:nvGraphicFramePr>
          <p:cNvPr id="36" name="Tablo 35">
            <a:extLst>
              <a:ext uri="{FF2B5EF4-FFF2-40B4-BE49-F238E27FC236}">
                <a16:creationId xmlns:a16="http://schemas.microsoft.com/office/drawing/2014/main" id="{79913468-706C-4787-8F4F-1EA45A40F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28530"/>
              </p:ext>
            </p:extLst>
          </p:nvPr>
        </p:nvGraphicFramePr>
        <p:xfrm>
          <a:off x="16487002" y="12511714"/>
          <a:ext cx="7455839" cy="4558999"/>
        </p:xfrm>
        <a:graphic>
          <a:graphicData uri="http://schemas.openxmlformats.org/drawingml/2006/table">
            <a:tbl>
              <a:tblPr firstRow="1" bandRow="1"/>
              <a:tblGrid>
                <a:gridCol w="1022535">
                  <a:extLst>
                    <a:ext uri="{9D8B030D-6E8A-4147-A177-3AD203B41FA5}">
                      <a16:colId xmlns:a16="http://schemas.microsoft.com/office/drawing/2014/main" val="4165950453"/>
                    </a:ext>
                  </a:extLst>
                </a:gridCol>
                <a:gridCol w="1217838">
                  <a:extLst>
                    <a:ext uri="{9D8B030D-6E8A-4147-A177-3AD203B41FA5}">
                      <a16:colId xmlns:a16="http://schemas.microsoft.com/office/drawing/2014/main" val="3402373268"/>
                    </a:ext>
                  </a:extLst>
                </a:gridCol>
                <a:gridCol w="1374813">
                  <a:extLst>
                    <a:ext uri="{9D8B030D-6E8A-4147-A177-3AD203B41FA5}">
                      <a16:colId xmlns:a16="http://schemas.microsoft.com/office/drawing/2014/main" val="922307866"/>
                    </a:ext>
                  </a:extLst>
                </a:gridCol>
                <a:gridCol w="1990973">
                  <a:extLst>
                    <a:ext uri="{9D8B030D-6E8A-4147-A177-3AD203B41FA5}">
                      <a16:colId xmlns:a16="http://schemas.microsoft.com/office/drawing/2014/main" val="3906254648"/>
                    </a:ext>
                  </a:extLst>
                </a:gridCol>
                <a:gridCol w="1849680">
                  <a:extLst>
                    <a:ext uri="{9D8B030D-6E8A-4147-A177-3AD203B41FA5}">
                      <a16:colId xmlns:a16="http://schemas.microsoft.com/office/drawing/2014/main" val="3777790614"/>
                    </a:ext>
                  </a:extLst>
                </a:gridCol>
              </a:tblGrid>
              <a:tr h="714792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tr-TR" sz="3200" u="none" strike="noStrike" dirty="0" err="1">
                          <a:effectLst/>
                        </a:rPr>
                        <a:t>situation</a:t>
                      </a:r>
                      <a:endParaRPr lang="tr-TR" sz="32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3200" u="none" strike="noStrike" dirty="0">
                          <a:effectLst/>
                        </a:rPr>
                        <a:t>n</a:t>
                      </a:r>
                      <a:endParaRPr lang="tr-TR" sz="32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3200" u="none" strike="noStrike" dirty="0" err="1">
                          <a:effectLst/>
                        </a:rPr>
                        <a:t>average</a:t>
                      </a:r>
                      <a:endParaRPr lang="tr-TR" sz="32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standard</a:t>
                      </a:r>
                      <a:r>
                        <a:rPr lang="tr-T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deviation</a:t>
                      </a:r>
                      <a:endParaRPr lang="tr-T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32365"/>
                  </a:ext>
                </a:extLst>
              </a:tr>
              <a:tr h="48412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1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0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Ex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>
                          <a:effectLst/>
                        </a:rPr>
                        <a:t>18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>
                          <a:effectLst/>
                        </a:rPr>
                        <a:t>58,78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>
                          <a:effectLst/>
                        </a:rPr>
                        <a:t>18,22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16086"/>
                  </a:ext>
                </a:extLst>
              </a:tr>
              <a:tr h="6736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0" i="0" u="none" strike="noStrike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Alive</a:t>
                      </a:r>
                      <a:endParaRPr lang="tr-TR" sz="24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 dirty="0">
                          <a:effectLst/>
                        </a:rPr>
                        <a:t>22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>
                          <a:effectLst/>
                        </a:rPr>
                        <a:t>46,86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>
                          <a:effectLst/>
                        </a:rPr>
                        <a:t>17,62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81677"/>
                  </a:ext>
                </a:extLst>
              </a:tr>
              <a:tr h="5273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3500" u="none" strike="noStrike" dirty="0">
                          <a:effectLst/>
                        </a:rPr>
                        <a:t> </a:t>
                      </a:r>
                      <a:endParaRPr lang="tr-TR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tr-TR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3500" u="none" strike="noStrike">
                          <a:effectLst/>
                        </a:rPr>
                        <a:t> </a:t>
                      </a:r>
                      <a:endParaRPr lang="tr-TR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07931"/>
                  </a:ext>
                </a:extLst>
              </a:tr>
              <a:tr h="945456">
                <a:tc rowSpan="2"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3200" u="none" strike="noStrike" dirty="0">
                          <a:effectLst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t-test for Equality of Means</a:t>
                      </a:r>
                      <a:endParaRPr lang="en-US" sz="2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3500" u="none" strike="noStrike" dirty="0">
                          <a:effectLst/>
                        </a:rPr>
                        <a:t> </a:t>
                      </a:r>
                      <a:endParaRPr lang="tr-TR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1055"/>
                  </a:ext>
                </a:extLst>
              </a:tr>
              <a:tr h="527378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3200" u="none" strike="noStrike" dirty="0">
                          <a:effectLst/>
                        </a:rPr>
                        <a:t>t</a:t>
                      </a:r>
                      <a:endParaRPr lang="tr-TR" sz="32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tr-TR" sz="3200" u="none" strike="noStrike">
                          <a:effectLst/>
                        </a:rPr>
                        <a:t>p</a:t>
                      </a:r>
                      <a:endParaRPr lang="tr-TR" sz="32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3500" u="none" strike="noStrike">
                          <a:effectLst/>
                        </a:rPr>
                        <a:t> </a:t>
                      </a:r>
                      <a:endParaRPr lang="tr-TR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39400"/>
                  </a:ext>
                </a:extLst>
              </a:tr>
              <a:tr h="5273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2400" b="0" i="0" u="none" strike="noStrike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tr-TR" sz="3200" u="none" strike="noStrike" dirty="0">
                          <a:effectLst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 dirty="0">
                          <a:effectLst/>
                        </a:rPr>
                        <a:t>2,095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 fontAlgn="t"/>
                      <a:r>
                        <a:rPr lang="tr-TR" sz="3200" u="none" strike="noStrike">
                          <a:effectLst/>
                        </a:rPr>
                        <a:t>0,043</a:t>
                      </a:r>
                      <a:endParaRPr lang="tr-TR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tr-TR" sz="3500" u="none" strike="noStrike" dirty="0">
                          <a:effectLst/>
                        </a:rPr>
                        <a:t> </a:t>
                      </a:r>
                      <a:endParaRPr lang="tr-TR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03" marR="24103" marT="2410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40250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B869EF60-4EC4-4677-8BD2-F66C606F7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649" y="18699555"/>
            <a:ext cx="7455600" cy="513724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9561955-CC29-4E62-8814-9CF99CD66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52903" y="18657722"/>
            <a:ext cx="7455838" cy="513050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59D021F-9941-4763-B12E-CD7304863E89}"/>
              </a:ext>
            </a:extLst>
          </p:cNvPr>
          <p:cNvSpPr txBox="1"/>
          <p:nvPr/>
        </p:nvSpPr>
        <p:spPr>
          <a:xfrm>
            <a:off x="1194649" y="17223680"/>
            <a:ext cx="728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gender, there was no significant difference in mortality if the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treatment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ignored.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E3B740E-3D76-4CA3-9F24-61F5A97EA897}"/>
              </a:ext>
            </a:extLst>
          </p:cNvPr>
          <p:cNvSpPr txBox="1"/>
          <p:nvPr/>
        </p:nvSpPr>
        <p:spPr>
          <a:xfrm>
            <a:off x="8773362" y="17223680"/>
            <a:ext cx="7455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diagnosis, there was no significant difference in mortality if the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treatment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ignored.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F31D2FB-C830-4426-8C58-218D5EF0FD57}"/>
              </a:ext>
            </a:extLst>
          </p:cNvPr>
          <p:cNvSpPr txBox="1"/>
          <p:nvPr/>
        </p:nvSpPr>
        <p:spPr>
          <a:xfrm>
            <a:off x="16525423" y="17329101"/>
            <a:ext cx="741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ex-group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80D8E45-FAE5-4AB2-AE24-21905CF088CD}"/>
              </a:ext>
            </a:extLst>
          </p:cNvPr>
          <p:cNvSpPr txBox="1"/>
          <p:nvPr/>
        </p:nvSpPr>
        <p:spPr>
          <a:xfrm>
            <a:off x="1194649" y="23978580"/>
            <a:ext cx="745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treatment time of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ex-group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statistically significantly higher than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the median.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E1287C2A-D6AF-4B3C-91F6-B73F1304028E}"/>
              </a:ext>
            </a:extLst>
          </p:cNvPr>
          <p:cNvSpPr txBox="1"/>
          <p:nvPr/>
        </p:nvSpPr>
        <p:spPr>
          <a:xfrm>
            <a:off x="16552903" y="23855863"/>
            <a:ext cx="755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2F65D85-8CCF-43AE-A678-A8AE908C9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2845" y="18912364"/>
            <a:ext cx="6869280" cy="4770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790</Words>
  <Application>Microsoft Office PowerPoint</Application>
  <PresentationFormat>Özel</PresentationFormat>
  <Paragraphs>133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Ece Balci</cp:lastModifiedBy>
  <cp:revision>31</cp:revision>
  <dcterms:modified xsi:type="dcterms:W3CDTF">2021-06-02T19:28:49Z</dcterms:modified>
</cp:coreProperties>
</file>